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</p:sldMasterIdLst>
  <p:notesMasterIdLst>
    <p:notesMasterId r:id="rId18"/>
  </p:notesMasterIdLst>
  <p:handoutMasterIdLst>
    <p:handoutMasterId r:id="rId19"/>
  </p:handoutMasterIdLst>
  <p:sldIdLst>
    <p:sldId id="365" r:id="rId3"/>
    <p:sldId id="470" r:id="rId4"/>
    <p:sldId id="471" r:id="rId5"/>
    <p:sldId id="479" r:id="rId6"/>
    <p:sldId id="472" r:id="rId7"/>
    <p:sldId id="476" r:id="rId8"/>
    <p:sldId id="478" r:id="rId9"/>
    <p:sldId id="483" r:id="rId10"/>
    <p:sldId id="484" r:id="rId11"/>
    <p:sldId id="485" r:id="rId12"/>
    <p:sldId id="486" r:id="rId13"/>
    <p:sldId id="487" r:id="rId14"/>
    <p:sldId id="488" r:id="rId15"/>
    <p:sldId id="482" r:id="rId16"/>
    <p:sldId id="375" r:id="rId1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86795" autoAdjust="0"/>
  </p:normalViewPr>
  <p:slideViewPr>
    <p:cSldViewPr snapToGrid="0" showGuides="1">
      <p:cViewPr varScale="1">
        <p:scale>
          <a:sx n="76" d="100"/>
          <a:sy n="76" d="100"/>
        </p:scale>
        <p:origin x="1421" y="62"/>
      </p:cViewPr>
      <p:guideLst>
        <p:guide orient="horz" pos="2160"/>
        <p:guide pos="28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  <a:t>7/21/2025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1381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F5D7F702-C849-4981-AD7E-916FA0F2FB34}" type="datetimeFigureOut">
              <a:rPr lang="en-US"/>
              <a:t>7/21/2025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3850892F-F9FC-456A-BEE2-9EDE45E6D0B8}" type="slidenum">
              <a:rPr lang="en-US" altLang="en-US"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150352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Notes Placeholder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Presentation slide for courses, classes, lectures et al. </a:t>
            </a:r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</a:ln>
        </p:spPr>
        <p:txBody>
          <a:bodyPr/>
          <a:lstStyle/>
          <a:p>
            <a:pPr>
              <a:defRPr/>
            </a:pPr>
            <a:fld id="{1D71760B-D2A6-42F8-B9C5-E0C097D11814}" type="slidenum">
              <a:rPr lang="en-US">
                <a:solidFill>
                  <a:prstClr val="black"/>
                </a:solidFill>
                <a:latin typeface="Calibri" panose="020F0502020204030204"/>
                <a:cs typeface="+mn-cs"/>
              </a:rPr>
              <a:t>1</a:t>
            </a:fld>
            <a:endParaRPr lang="en-US">
              <a:solidFill>
                <a:prstClr val="black"/>
              </a:solidFill>
              <a:latin typeface="Calibri" panose="020F0502020204030204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6799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850892F-F9FC-456A-BEE2-9EDE45E6D0B8}" type="slidenum">
              <a:rPr lang="en-US" altLang="en-US" smtClean="0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64669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50892F-F9FC-456A-BEE2-9EDE45E6D0B8}" type="slidenum">
              <a:rPr lang="en-US" altLang="en-US" smtClean="0"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6344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50892F-F9FC-456A-BEE2-9EDE45E6D0B8}" type="slidenum">
              <a:rPr lang="en-US" altLang="en-US" smtClean="0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6241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850892F-F9FC-456A-BEE2-9EDE45E6D0B8}" type="slidenum">
              <a:rPr lang="en-US" altLang="en-US" smtClean="0"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6152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9525" y="6053139"/>
            <a:ext cx="2249091" cy="7127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358628" y="6043614"/>
            <a:ext cx="6785372" cy="7143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950">
                <a:solidFill>
                  <a:srgbClr val="FFFFFF"/>
                </a:solidFill>
              </a:defRPr>
            </a:lvl1pPr>
            <a:lvl2pPr marL="342900" indent="0" algn="ctr">
              <a:buNone/>
            </a:lvl2pPr>
            <a:lvl3pPr marL="685800" indent="0" algn="ctr">
              <a:buNone/>
            </a:lvl3pPr>
            <a:lvl4pPr marL="1028700" indent="0" algn="ctr">
              <a:buNone/>
            </a:lvl4pPr>
            <a:lvl5pPr marL="1371600" indent="0" algn="ctr">
              <a:buNone/>
            </a:lvl5pPr>
            <a:lvl6pPr marL="1714500" indent="0" algn="ctr">
              <a:buNone/>
            </a:lvl6pPr>
            <a:lvl7pPr marL="2057400" indent="0" algn="ctr">
              <a:buNone/>
            </a:lvl7pPr>
            <a:lvl8pPr marL="2400300" indent="0" algn="ctr">
              <a:buNone/>
            </a:lvl8pPr>
            <a:lvl9pPr marL="2743200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9013"/>
            <a:ext cx="2057400" cy="685800"/>
          </a:xfrm>
        </p:spPr>
        <p:txBody>
          <a:bodyPr>
            <a:noAutofit/>
          </a:bodyPr>
          <a:lstStyle>
            <a:lvl1pPr algn="ctr">
              <a:defRPr sz="15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5F81F517-81C5-4630-BEDC-EA78C48054C2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975" y="236539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 sz="105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98247BE2-61CD-463C-AD78-643FCA7B2A77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C82C99-9309-4B1C-920A-C0FD480984AB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720B14-E841-43C9-B349-AC4B576B0B80}" type="slidenum">
              <a:rPr lang="en-US"/>
              <a:t>‹#›</a:t>
            </a:fld>
            <a:endParaRPr lang="en-US" sz="1050">
              <a:solidFill>
                <a:srgbClr val="FFFFFF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6096000" y="0"/>
            <a:ext cx="320279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142435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142435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2"/>
            <a:ext cx="2057400" cy="55165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1"/>
            <a:ext cx="2209800" cy="365125"/>
          </a:xfrm>
        </p:spPr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377E4F0B-7ABE-4631-8EEC-4733F190B29B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248401"/>
            <a:ext cx="5573316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439" y="144661"/>
            <a:ext cx="533400" cy="244079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ABE1C5-EE8B-4BC6-9CA6-2359143DF2B8}" type="slidenum">
              <a:rPr lang="en-US"/>
              <a:t>‹#›</a:t>
            </a:fld>
            <a:endParaRPr lang="en-US" sz="1050">
              <a:solidFill>
                <a:srgbClr val="FFFFFF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5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D1318BED-775E-41BB-BB8E-94EBF15A8173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6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A8C804-4DE3-41CC-98C1-05EC14125A5B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>
    <p:dissolve/>
  </p:transition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E6974C-61D9-4516-A33A-A1E539AB612A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FCAE86-370F-4F4E-AD16-13345F391071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C8DA7B6-5468-42C0-AEC0-69A43CFEFEE6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AEC6A18-6A6D-4DC1-9A5B-8EEB0BE5D74A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EFDB3B-7D9F-4A4B-90E3-44C80E7504FC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45EA2EE-F87E-4C3A-9C6F-D558B0C330B7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D698991-4863-4205-BDBD-126D7C9189CD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596E11-A71E-465B-BEF0-757C7CCB99CE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0F54E91-9376-4747-947E-356FFE46E4E4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B8B6F9-5F13-434E-A987-27E15A2A57F1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885DBD6-EA48-46BD-BB07-50251FF0C814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DC1827-3EB8-4D74-90A6-CDCFF400D2F7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22EAEB63-18C2-4EA2-8821-B91533F6CEBE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78BBDA1B-EB2C-49E2-A1CF-4342CA4EF36C}" type="slidenum">
              <a:rPr lang="en-US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2818DF5-4575-4F7E-AC89-9099B39A4B1C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93C9E8F-121A-4E98-9B9C-5E6A4C5A0FA8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E8FBE79-5A18-49C8-B064-6E14ABCFA5B3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6D42E7A-033C-4837-987A-7527EC9DFBAF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7F7C1E0-4725-424B-BC73-D532C966BF35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4294D74-2FD5-40B1-8831-CAC30BFC0E8A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DB6B32B-CAB5-4297-A3C0-559089F4D5C9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0C8AA53-2A4E-465E-80BC-F113700BA4B7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66FD68-69C9-4F58-B93B-543F4FADEC7C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328BF2-9DCE-495C-936D-69B79A6EFCF7}" type="slidenum">
              <a:rPr lang="en-US" altLang="en-US" smtClean="0"/>
              <a:t>‹#›</a:t>
            </a:fld>
            <a:endParaRPr lang="en-US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1" y="2743200"/>
            <a:ext cx="7123113" cy="1673225"/>
          </a:xfrm>
        </p:spPr>
        <p:txBody>
          <a:bodyPr/>
          <a:lstStyle>
            <a:lvl1pPr>
              <a:buNone/>
              <a:defRPr sz="2100">
                <a:solidFill>
                  <a:schemeClr val="tx2"/>
                </a:solidFill>
              </a:defRPr>
            </a:lvl1pPr>
            <a:lvl2pPr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33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354E4A-279A-4CA9-935C-E6765EA9E939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8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1"/>
            <a:ext cx="1295400" cy="701675"/>
          </a:xfrm>
        </p:spPr>
        <p:txBody>
          <a:bodyPr>
            <a:no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666A1CEC-9DD6-4F71-8FF7-224B44B36D75}" type="slidenum">
              <a:rPr lang="en-US"/>
              <a:t>‹#›</a:t>
            </a:fld>
            <a:endParaRPr lang="en-US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fld id="{3A6C9CB2-79EE-4981-8728-9279EE6F229F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sz="10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7D9237E2-D6D8-4F93-B4E7-7A3A919C426E}" type="slidenum">
              <a:rPr lang="en-US"/>
              <a:t>‹#›</a:t>
            </a:fld>
            <a:endParaRPr lang="en-US"/>
          </a:p>
        </p:txBody>
      </p:sp>
      <p:sp>
        <p:nvSpPr>
          <p:cNvPr id="7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15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15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dirty="0"/>
            </a:lvl1pPr>
          </a:lstStyle>
          <a:p>
            <a:pPr>
              <a:defRPr/>
            </a:pPr>
            <a:fld id="{F8D1C084-268D-4192-B258-7FBB809BBEA5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8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sz="10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04194F72-16B3-45E5-89BA-A531D9C6F909}" type="slidenum">
              <a:rPr lang="en-US"/>
              <a:t>‹#›</a:t>
            </a:fld>
            <a:endParaRPr lang="en-US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fld id="{D6AD7A1A-DE9D-4FD1-8AEC-AAF8BF84E31B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0D1442FA-41D6-4256-AB11-698261B17F2A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93BD55-02DF-4D23-A0D2-C5A25F75B920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 sz="105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FA9458CC-7BDB-4AF7-84A8-156B462129CE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sm_glob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72" y="1755775"/>
            <a:ext cx="1614488" cy="1689100"/>
          </a:xfrm>
          <a:prstGeom prst="rect">
            <a:avLst/>
          </a:prstGeom>
          <a:noFill/>
          <a:ln w="50800" cap="sq" cmpd="dbl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/>
          <a:lstStyle>
            <a:lvl1pPr algn="l">
              <a:buNone/>
              <a:defRPr sz="33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B9E3CC-B7E0-47B0-950A-FC1F58F67ED3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51AC466F-202A-449E-ABD9-88FA7D413812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-9525" y="4572001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9525" y="4664075"/>
            <a:ext cx="1463279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544241" y="4654550"/>
            <a:ext cx="7599759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 bwMode="white">
          <a:xfrm>
            <a:off x="1447800" y="1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275"/>
            </a:lvl1pPr>
            <a:lvl2pPr>
              <a:buFontTx/>
              <a:buNone/>
              <a:defRPr sz="900"/>
            </a:lvl2pPr>
            <a:lvl3pPr>
              <a:buFontTx/>
              <a:buNone/>
              <a:defRPr sz="750"/>
            </a:lvl3pPr>
            <a:lvl4pPr>
              <a:buFontTx/>
              <a:buNone/>
              <a:defRPr sz="675"/>
            </a:lvl4pPr>
            <a:lvl5pPr>
              <a:buFontTx/>
              <a:buNone/>
              <a:defRPr sz="675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/>
          <a:lstStyle>
            <a:lvl1pPr algn="l">
              <a:buNone/>
              <a:defRPr sz="21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1"/>
            <a:ext cx="2667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fld id="{F53BA6E7-C6E6-451A-810F-2F1F40A29A15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10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51"/>
            <a:ext cx="1447800" cy="663575"/>
          </a:xfrm>
        </p:spPr>
        <p:txBody>
          <a:bodyPr rtlCol="0"/>
          <a:lstStyle>
            <a:lvl1pPr>
              <a:defRPr sz="21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A8110B99-22AD-4655-8E97-9D99EF66D449}" type="slidenum">
              <a:rPr lang="en-US"/>
              <a:t>‹#›</a:t>
            </a:fld>
            <a:endParaRPr lang="en-US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401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2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81534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3172" y="1600201"/>
            <a:ext cx="81534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1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50" dirty="0">
                <a:solidFill>
                  <a:schemeClr val="tx2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3A6C8C9A-ECA8-408D-95F8-FDB6FC2750FB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401"/>
            <a:ext cx="5420916" cy="365125"/>
          </a:xfrm>
          <a:prstGeom prst="rect">
            <a:avLst/>
          </a:prstGeom>
        </p:spPr>
        <p:txBody>
          <a:bodyPr vert="horz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2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5075"/>
            <a:ext cx="9144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79525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79525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1589"/>
            <a:ext cx="533400" cy="244475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 b="1">
                <a:solidFill>
                  <a:schemeClr val="tx2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1683ACCE-3850-4732-B3C7-553D9AFBE5E7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Tw Cen MT" panose="020B0602020104020603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Tw Cen MT" panose="020B0602020104020603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Tw Cen MT" panose="020B0602020104020603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Tw Cen MT" panose="020B0602020104020603" pitchFamily="34" charset="0"/>
        </a:defRPr>
      </a:lvl5pPr>
      <a:lvl6pPr marL="342900" algn="l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Tw Cen MT" panose="020B0602020104020603" pitchFamily="34" charset="0"/>
        </a:defRPr>
      </a:lvl6pPr>
      <a:lvl7pPr marL="685800" algn="l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Tw Cen MT" panose="020B0602020104020603" pitchFamily="34" charset="0"/>
        </a:defRPr>
      </a:lvl7pPr>
      <a:lvl8pPr marL="1028700" algn="l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Tw Cen MT" panose="020B0602020104020603" pitchFamily="34" charset="0"/>
        </a:defRPr>
      </a:lvl8pPr>
      <a:lvl9pPr marL="1371600" algn="l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Tw Cen MT" panose="020B0602020104020603" pitchFamily="34" charset="0"/>
        </a:defRPr>
      </a:lvl9pPr>
    </p:titleStyle>
    <p:bodyStyle>
      <a:lvl1pPr marL="239395" indent="-239395" algn="l" rtl="0" eaLnBrk="0" fontAlgn="base" hangingPunct="0">
        <a:spcBef>
          <a:spcPts val="525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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205105" algn="l" rtl="0" eaLnBrk="0" fontAlgn="base" hangingPunct="0">
        <a:spcBef>
          <a:spcPts val="415"/>
        </a:spcBef>
        <a:spcAft>
          <a:spcPct val="0"/>
        </a:spcAft>
        <a:buClr>
          <a:schemeClr val="accent1"/>
        </a:buClr>
        <a:buSzPct val="70000"/>
        <a:buFont typeface="Wingdings 2" panose="05020102010507070707" pitchFamily="18" charset="2"/>
        <a:buChar char="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1450" algn="l" rtl="0" eaLnBrk="0" fontAlgn="base" hangingPunct="0">
        <a:spcBef>
          <a:spcPts val="375"/>
        </a:spcBef>
        <a:spcAft>
          <a:spcPct val="0"/>
        </a:spcAft>
        <a:buClr>
          <a:schemeClr val="accent2"/>
        </a:buClr>
        <a:buSzPct val="75000"/>
        <a:buFont typeface="Wingdings" panose="05000000000000000000" pitchFamily="2" charset="2"/>
        <a:buChar char=""/>
        <a:defRPr sz="1725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indent="-171450" algn="l" rtl="0" eaLnBrk="0" fontAlgn="base" hangingPunct="0">
        <a:spcBef>
          <a:spcPts val="300"/>
        </a:spcBef>
        <a:spcAft>
          <a:spcPct val="0"/>
        </a:spcAft>
        <a:buClr>
          <a:srgbClr val="A04DA3"/>
        </a:buClr>
        <a:buSzPct val="75000"/>
        <a:buFont typeface="Wingdings" panose="05000000000000000000" pitchFamily="2" charset="2"/>
        <a:buChar char="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171450" algn="l" rtl="0" eaLnBrk="0" fontAlgn="base" hangingPunct="0">
        <a:spcBef>
          <a:spcPts val="300"/>
        </a:spcBef>
        <a:spcAft>
          <a:spcPct val="0"/>
        </a:spcAft>
        <a:buClr>
          <a:srgbClr val="C4652D"/>
        </a:buClr>
        <a:buSzPct val="65000"/>
        <a:buFont typeface="Wingdings" panose="05000000000000000000" pitchFamily="2" charset="2"/>
        <a:buChar char="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577340" indent="-171450" algn="l" rtl="0" eaLnBrk="1" latinLnBrk="0" hangingPunct="1">
        <a:spcBef>
          <a:spcPct val="20000"/>
        </a:spcBef>
        <a:buClr>
          <a:schemeClr val="accent1"/>
        </a:buClr>
        <a:buFont typeface="Wingdings" panose="05000000000000000000"/>
        <a:buChar char="§"/>
        <a:defRPr sz="135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71450" algn="l" rtl="0" eaLnBrk="1" latinLnBrk="0" hangingPunct="1">
        <a:spcBef>
          <a:spcPct val="20000"/>
        </a:spcBef>
        <a:buClr>
          <a:schemeClr val="accent2"/>
        </a:buClr>
        <a:buFont typeface="Wingdings" panose="05000000000000000000"/>
        <a:buChar char="§"/>
        <a:defRPr sz="135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988820" indent="-171450" algn="l" rtl="0" eaLnBrk="1" latinLnBrk="0" hangingPunct="1">
        <a:spcBef>
          <a:spcPct val="20000"/>
        </a:spcBef>
        <a:buClr>
          <a:schemeClr val="accent3"/>
        </a:buClr>
        <a:buFont typeface="Wingdings" panose="05000000000000000000"/>
        <a:buChar char="§"/>
        <a:defRPr sz="135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71450" algn="l" rtl="0" eaLnBrk="1" latinLnBrk="0" hangingPunct="1">
        <a:spcBef>
          <a:spcPct val="20000"/>
        </a:spcBef>
        <a:buClr>
          <a:schemeClr val="accent4"/>
        </a:buClr>
        <a:buFont typeface="Wingdings" panose="05000000000000000000"/>
        <a:buChar char="§"/>
        <a:defRPr sz="135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3B8B779-FF44-456A-914B-1B526039FE6A}" type="datetime8">
              <a:rPr lang="en-US" smtClean="0"/>
              <a:t>7/21/2025 10:03 AM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683ACCE-3850-4732-B3C7-553D9AFBE5E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/>
          </p:cNvSpPr>
          <p:nvPr>
            <p:ph type="subTitle" idx="1"/>
          </p:nvPr>
        </p:nvSpPr>
        <p:spPr>
          <a:xfrm>
            <a:off x="2914650" y="5429250"/>
            <a:ext cx="4743450" cy="514350"/>
          </a:xfrm>
        </p:spPr>
        <p:txBody>
          <a:bodyPr>
            <a:normAutofit fontScale="70000" lnSpcReduction="20000"/>
          </a:bodyPr>
          <a:lstStyle/>
          <a:p>
            <a:pPr algn="r" eaLnBrk="1" fontAlgn="auto" hangingPunct="1">
              <a:spcAft>
                <a:spcPts val="0"/>
              </a:spcAft>
              <a:defRPr/>
            </a:pPr>
            <a:r>
              <a:rPr lang="en-US"/>
              <a:t>Model Institute of</a:t>
            </a:r>
          </a:p>
          <a:p>
            <a:pPr algn="r" eaLnBrk="1" fontAlgn="auto" hangingPunct="1">
              <a:spcAft>
                <a:spcPts val="0"/>
              </a:spcAft>
              <a:defRPr/>
            </a:pPr>
            <a:r>
              <a:rPr lang="en-US"/>
              <a:t>Engineering &amp; Technology</a:t>
            </a:r>
          </a:p>
        </p:txBody>
      </p:sp>
      <p:pic>
        <p:nvPicPr>
          <p:cNvPr id="17411" name="Picture 3" descr="MIET_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6450" y="2514600"/>
            <a:ext cx="1920479" cy="2959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Picture 6" descr="shrast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498" y="5454254"/>
            <a:ext cx="65365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 txBox="1"/>
          <p:nvPr/>
        </p:nvSpPr>
        <p:spPr bwMode="auto">
          <a:xfrm>
            <a:off x="467153" y="3318386"/>
            <a:ext cx="6751768" cy="262521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b">
            <a:no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</a:defRPr>
            </a:lvl9pPr>
          </a:lstStyle>
          <a:p>
            <a:pPr eaLnBrk="1" hangingPunct="1">
              <a:defRPr/>
            </a:pP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</a:t>
            </a:r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1" hangingPunct="1">
              <a:defRPr/>
            </a:pPr>
            <a:r>
              <a:rPr lang="en-IN" sz="2000" cap="none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Vansh</a:t>
            </a:r>
            <a:r>
              <a:rPr lang="en-IN" sz="2000" cap="none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Mahajan (2021a4r005)</a:t>
            </a:r>
          </a:p>
          <a:p>
            <a:pPr algn="just" eaLnBrk="1" hangingPunct="1">
              <a:defRPr/>
            </a:pPr>
            <a:r>
              <a:rPr lang="en-IN" sz="2000" cap="none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Basharat Ahmad Khan (</a:t>
            </a:r>
            <a:r>
              <a:rPr lang="en-US" sz="2000" cap="none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2021a3</a:t>
            </a:r>
            <a:r>
              <a:rPr lang="en-IN" altLang="en-US" sz="2000" cap="none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r008)</a:t>
            </a:r>
          </a:p>
          <a:p>
            <a:pPr algn="just" eaLnBrk="1" hangingPunct="1">
              <a:defRPr/>
            </a:pPr>
            <a:r>
              <a:rPr lang="en-IN" sz="2000" cap="none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Sidhant</a:t>
            </a:r>
            <a:r>
              <a:rPr lang="en-IN" sz="2000" cap="none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cap="none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Ujwal</a:t>
            </a:r>
            <a:r>
              <a:rPr lang="en-IN" sz="2000" cap="none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(2021a4r007)</a:t>
            </a:r>
          </a:p>
          <a:p>
            <a:pPr algn="just" eaLnBrk="1" hangingPunct="1">
              <a:defRPr/>
            </a:pPr>
            <a:r>
              <a:rPr lang="en-IN" sz="2000" cap="none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Tushar</a:t>
            </a:r>
            <a:r>
              <a:rPr lang="en-IN" sz="2000" cap="none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Singh (2021a3r006)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1" hangingPunct="1">
              <a:defRPr/>
            </a:pPr>
            <a:endParaRPr lang="en-IN" sz="2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1" hangingPunct="1">
              <a:defRPr/>
            </a:pP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415" name="TextBox 3"/>
          <p:cNvSpPr txBox="1">
            <a:spLocks noChangeArrowheads="1"/>
          </p:cNvSpPr>
          <p:nvPr/>
        </p:nvSpPr>
        <p:spPr bwMode="auto">
          <a:xfrm>
            <a:off x="547540" y="963097"/>
            <a:ext cx="8026300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Professional Industrial Internship (PII-801)</a:t>
            </a:r>
          </a:p>
          <a:p>
            <a:pPr algn="ctr" eaLnBrk="1" hangingPunct="1"/>
            <a:endParaRPr lang="en-US" altLang="en-US" sz="22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/>
            <a:r>
              <a:rPr lang="en-US" alt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AI-Enabled Temperature Monitoring and Overheat </a:t>
            </a:r>
            <a:r>
              <a:rPr lang="en-US" altLang="en-US" sz="2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Prevention System</a:t>
            </a:r>
            <a:endParaRPr lang="en-US" alt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47540" y="414271"/>
            <a:ext cx="859646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en-US" sz="2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Electronics And Communication Engineering</a:t>
            </a:r>
            <a:endParaRPr lang="en-US" altLang="en-US" sz="22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Demonstration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488" y="1755285"/>
            <a:ext cx="4913720" cy="462541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672610" y="6380702"/>
            <a:ext cx="40334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400" dirty="0"/>
              <a:t>Figure </a:t>
            </a:r>
            <a:r>
              <a:rPr lang="en-IN" sz="1400" dirty="0" smtClean="0"/>
              <a:t>4: </a:t>
            </a:r>
            <a:r>
              <a:rPr lang="en-IN" sz="1400" dirty="0" smtClean="0"/>
              <a:t>Hardware Demonstration</a:t>
            </a:r>
            <a:r>
              <a:rPr lang="en-IN" sz="1400" dirty="0" smtClean="0"/>
              <a:t> of the Project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49641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851633" y="5914292"/>
            <a:ext cx="21002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b="1" dirty="0"/>
              <a:t>Figure 5</a:t>
            </a:r>
            <a:r>
              <a:rPr lang="en-IN" sz="1600" dirty="0" smtClean="0"/>
              <a:t>: Dashboard</a:t>
            </a:r>
            <a:endParaRPr lang="en-IN" sz="16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1"/>
          </p:nvPr>
        </p:nvPicPr>
        <p:blipFill>
          <a:blip r:embed="rId3"/>
          <a:stretch>
            <a:fillRect/>
          </a:stretch>
        </p:blipFill>
        <p:spPr>
          <a:xfrm>
            <a:off x="612648" y="1615616"/>
            <a:ext cx="8153400" cy="420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247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12</a:t>
            </a:fld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612775" y="1959676"/>
            <a:ext cx="8153400" cy="377684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761850" y="5856905"/>
            <a:ext cx="185499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400" b="1" dirty="0"/>
              <a:t>Figure 6</a:t>
            </a:r>
            <a:r>
              <a:rPr lang="en-IN" sz="1400" dirty="0" smtClean="0"/>
              <a:t>: </a:t>
            </a:r>
            <a:r>
              <a:rPr lang="en-IN" sz="1400" dirty="0"/>
              <a:t>Dashboard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97384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Video Demonstration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WhatsApp Video 2025-07-21 at 10.05.26_6f954cc0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675" y="1630345"/>
            <a:ext cx="7977188" cy="44958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94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A. H.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Baradaran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“Predictive Maintenance of Electric Motors Using Supervised Learning Models: A Comparative Analysis,”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Apr. 2025.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M.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Galinski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Nowak, and S. Kowalski, “Industrial Robot Control System with a Predictive Maintenance Module Using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IIoT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Technology,” Sensors, vol. 25, no. 4, Mar. 2023.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J.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López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P. Santos, “Integrating Machine Learning for Predictive Maintenance on Resource-Constrained PLCs: A Feasibility Study,” Sensors, vol. 25, no. 2, Jan. 2024.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A. B. Kumar and R. Singh, “AI-Driven Predictive Maintenance and Process Automation in Industrial PLC Systems: A Case Study in the Oil and Gas Industry,” Int. J. Core Eng. &amp; Mgmt., vol. 5, no. 9, Dec. 2018.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97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56616" y="0"/>
            <a:ext cx="8182719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4026" y="2043663"/>
            <a:ext cx="4578895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AEC6A18-6A6D-4DC1-9A5B-8EEB0BE5D74A}" type="slidenum">
              <a:rPr lang="en-US" altLang="en-US" smtClean="0"/>
              <a:t>15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368" y="228599"/>
            <a:ext cx="8249680" cy="1265882"/>
          </a:xfrm>
        </p:spPr>
        <p:txBody>
          <a:bodyPr/>
          <a:lstStyle/>
          <a:p>
            <a:r>
              <a:rPr lang="en-I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31112" y="1688123"/>
            <a:ext cx="8534936" cy="4941277"/>
          </a:xfrm>
        </p:spPr>
        <p:txBody>
          <a:bodyPr/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&amp; problem statement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Used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Flow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PLC Wiring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Layout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</a:t>
            </a:r>
          </a:p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Video Demonstration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&amp; Problem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Overheating of industrial machines like servos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premature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failures.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monitoring only reacts to temperature spikes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for a predictive system to analyze trends and prevent failures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temperature monitoring is inefficient and prone to human error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real-time alerts leads to unexpected machine breakdowns.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61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497674348"/>
              </p:ext>
            </p:extLst>
          </p:nvPr>
        </p:nvGraphicFramePr>
        <p:xfrm>
          <a:off x="533404" y="1646932"/>
          <a:ext cx="8379486" cy="50653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41286"/>
                <a:gridCol w="2351876"/>
                <a:gridCol w="813355"/>
                <a:gridCol w="1979807"/>
                <a:gridCol w="1396581"/>
                <a:gridCol w="1396581"/>
              </a:tblGrid>
              <a:tr h="32854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900" dirty="0" err="1">
                          <a:effectLst/>
                        </a:rPr>
                        <a:t>S.No</a:t>
                      </a:r>
                      <a:r>
                        <a:rPr lang="en-IN" sz="900" dirty="0">
                          <a:effectLst/>
                        </a:rPr>
                        <a:t>.</a:t>
                      </a:r>
                      <a:endParaRPr lang="en-IN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900">
                          <a:effectLst/>
                        </a:rPr>
                        <a:t>Research Paper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900">
                          <a:effectLst/>
                        </a:rPr>
                        <a:t>Year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900">
                          <a:effectLst/>
                        </a:rPr>
                        <a:t>Technology Used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900">
                          <a:effectLst/>
                        </a:rPr>
                        <a:t>Findings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900">
                          <a:effectLst/>
                        </a:rPr>
                        <a:t>Limitations</a:t>
                      </a:r>
                      <a:endParaRPr lang="en-IN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</a:tr>
              <a:tr h="114391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Predictive Maintenance of Electric Motors Using Supervised Learning Models: A Comparative Analysis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2025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 (Random Forest, SVM, k-NN…)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Demonstrated high accuracy in classifying motor health states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Focused on lab data; needs field validation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</a:tr>
              <a:tr h="98273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Industrial Robot Control System with Predictive Maintenance Module Using </a:t>
                      </a:r>
                      <a:r>
                        <a:rPr lang="en-IN" sz="12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IIoT</a:t>
                      </a: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Technology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PLC+IIoT, MQTT, Ethernet, SLMP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Integrated real-time diagnostics with PLC and IIoT for manufacturing robots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cybersecurity measures; limited to specific robot-PLC setup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</a:tr>
              <a:tr h="114391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Integrating ML for Predictive Maintenance on Resource-constrained PLCs: A Feasibility Study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2024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Edge-embedded Neural Networks, acoustic + inductive sensors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Showed that low-power PLCs can infer motor speed and detect faults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 to bearing/fan speed; needs expansion to other faults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</a:tr>
              <a:tr h="146626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AI‑Driven Predictive Maintenance and Process Automation in Industrial PLC Systems: Case Study in Oil &amp; Gas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2018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 + PLC + SCADA + ML predictive models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Conceptual framework showing cost savings and automation potential</a:t>
                      </a:r>
                      <a:endParaRPr lang="en-IN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Theoretical framework; no implementation details or pilot results</a:t>
                      </a:r>
                      <a:endParaRPr lang="en-IN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77" marR="7177" marT="7177" marB="7177" anchor="ctr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65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0927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 multiple industrial parameters (Temperature, Voltage, Current, Humidity, RPM).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ESP8266 for environmental and electrical parameters.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Mitsubishi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iQ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-R PLC for actuator control and PT100 sensor.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Visualize data on a local dashboard and implement AI features like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maintenance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score calculation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logging &amp; analysis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Cooling system activation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80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" t="7984" r="3176" b="6018"/>
          <a:stretch/>
        </p:blipFill>
        <p:spPr>
          <a:xfrm>
            <a:off x="705595" y="1617786"/>
            <a:ext cx="7967505" cy="494557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639969" y="6488668"/>
            <a:ext cx="21451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400" b="1" dirty="0" smtClean="0"/>
              <a:t>Figure 1</a:t>
            </a:r>
            <a:r>
              <a:rPr lang="en-IN" sz="1400" dirty="0"/>
              <a:t>: Block Diagram</a:t>
            </a:r>
          </a:p>
        </p:txBody>
      </p:sp>
    </p:spTree>
    <p:extLst>
      <p:ext uri="{BB962C8B-B14F-4D97-AF65-F5344CB8AC3E}">
        <p14:creationId xmlns:p14="http://schemas.microsoft.com/office/powerpoint/2010/main" val="278387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Mitsubishi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iQ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-R (R00CPU)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PT100 + 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Transmitter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Voltage Transducer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24V DC Motor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ESP8266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DHT22, ACS712, IR RPM Sensor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Relays, LEDs, PSU, Fan, Buzzer</a:t>
            </a:r>
          </a:p>
          <a:p>
            <a:pPr marL="0" indent="0">
              <a:buNone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GX Works3 (Ladder Logic)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IDE (ESP)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+ Flask (Web Server &amp; Dashboard)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7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Flow Diagram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32"/>
          <a:stretch/>
        </p:blipFill>
        <p:spPr>
          <a:xfrm>
            <a:off x="779043" y="1546210"/>
            <a:ext cx="7820609" cy="497617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950467" y="6481329"/>
            <a:ext cx="74777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b="1" dirty="0"/>
              <a:t>Figure 2</a:t>
            </a:r>
            <a:r>
              <a:rPr lang="en-IN" sz="1400" dirty="0"/>
              <a:t>: Communication flow diagram between PLC, ESP, Arduino, and Python Server</a:t>
            </a:r>
          </a:p>
        </p:txBody>
      </p:sp>
    </p:spTree>
    <p:extLst>
      <p:ext uri="{BB962C8B-B14F-4D97-AF65-F5344CB8AC3E}">
        <p14:creationId xmlns:p14="http://schemas.microsoft.com/office/powerpoint/2010/main" val="258370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PLC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Wiring Layout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11" b="8680"/>
          <a:stretch/>
        </p:blipFill>
        <p:spPr>
          <a:xfrm>
            <a:off x="82901" y="1615440"/>
            <a:ext cx="8873289" cy="485647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fld id="{78BBDA1B-EB2C-49E2-A1CF-4342CA4EF36C}" type="slidenum">
              <a:rPr lang="en-US" smtClean="0"/>
              <a:t>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003745" y="6471919"/>
            <a:ext cx="30315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400" b="1" dirty="0"/>
              <a:t>Figure 3</a:t>
            </a:r>
            <a:r>
              <a:rPr lang="en-IN" sz="1400" dirty="0"/>
              <a:t>: Wiring layout of </a:t>
            </a:r>
            <a:r>
              <a:rPr lang="en-IN" sz="1400" dirty="0" err="1"/>
              <a:t>iQ</a:t>
            </a:r>
            <a:r>
              <a:rPr lang="en-IN" sz="1400" dirty="0"/>
              <a:t>-R PLC</a:t>
            </a:r>
          </a:p>
        </p:txBody>
      </p:sp>
    </p:spTree>
    <p:extLst>
      <p:ext uri="{BB962C8B-B14F-4D97-AF65-F5344CB8AC3E}">
        <p14:creationId xmlns:p14="http://schemas.microsoft.com/office/powerpoint/2010/main" val="1831834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AcademicPresentation3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nset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5274</TotalTime>
  <Words>689</Words>
  <Application>Microsoft Office PowerPoint</Application>
  <PresentationFormat>On-screen Show (4:3)</PresentationFormat>
  <Paragraphs>132</Paragraphs>
  <Slides>15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Times New Roman</vt:lpstr>
      <vt:lpstr>Tw Cen MT</vt:lpstr>
      <vt:lpstr>Wingdings</vt:lpstr>
      <vt:lpstr>Wingdings 2</vt:lpstr>
      <vt:lpstr>1_AcademicPresentation3</vt:lpstr>
      <vt:lpstr>Office Theme</vt:lpstr>
      <vt:lpstr>PowerPoint Presentation</vt:lpstr>
      <vt:lpstr>Contents</vt:lpstr>
      <vt:lpstr>Introduction &amp; Problem Statement</vt:lpstr>
      <vt:lpstr>Literature Review</vt:lpstr>
      <vt:lpstr>Objectives</vt:lpstr>
      <vt:lpstr>Block Diagram </vt:lpstr>
      <vt:lpstr>Components Used</vt:lpstr>
      <vt:lpstr>Communication Flow Diagram</vt:lpstr>
      <vt:lpstr>PLC Wiring Layout</vt:lpstr>
      <vt:lpstr>Hardware Demonstration</vt:lpstr>
      <vt:lpstr>Dashboard</vt:lpstr>
      <vt:lpstr>Dashboard</vt:lpstr>
      <vt:lpstr>Video Demonstration</vt:lpstr>
      <vt:lpstr>References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sahil.adm@mietjammu.in</dc:creator>
  <cp:lastModifiedBy>khan basharat</cp:lastModifiedBy>
  <cp:revision>162</cp:revision>
  <dcterms:created xsi:type="dcterms:W3CDTF">2020-08-09T07:27:00Z</dcterms:created>
  <dcterms:modified xsi:type="dcterms:W3CDTF">2025-07-21T05:17:37Z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21AB3A13DEC748AB84C97DE46DA84BD6_12</vt:lpwstr>
  </property>
  <property fmtid="{D5CDD505-2E9C-101B-9397-08002B2CF9AE}" pid="3" name="KSOProductBuildVer">
    <vt:lpwstr>1033-12.2.0.13306</vt:lpwstr>
  </property>
</Properties>
</file>